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400"/>
    <a:srgbClr val="FF3300"/>
    <a:srgbClr val="3333FF"/>
    <a:srgbClr val="F2BD6E"/>
    <a:srgbClr val="F6D098"/>
    <a:srgbClr val="CCECFF"/>
    <a:srgbClr val="F1B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29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2AAC-4154-428E-8AF8-32D3B75AF899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88C3-AA50-425D-9870-69957585F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9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2AAC-4154-428E-8AF8-32D3B75AF899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88C3-AA50-425D-9870-69957585F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83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2AAC-4154-428E-8AF8-32D3B75AF899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88C3-AA50-425D-9870-69957585F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9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2AAC-4154-428E-8AF8-32D3B75AF899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88C3-AA50-425D-9870-69957585F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0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2AAC-4154-428E-8AF8-32D3B75AF899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88C3-AA50-425D-9870-69957585F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1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2AAC-4154-428E-8AF8-32D3B75AF899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88C3-AA50-425D-9870-69957585F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0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2AAC-4154-428E-8AF8-32D3B75AF899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88C3-AA50-425D-9870-69957585F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2AAC-4154-428E-8AF8-32D3B75AF899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88C3-AA50-425D-9870-69957585F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7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2AAC-4154-428E-8AF8-32D3B75AF899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88C3-AA50-425D-9870-69957585F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6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2AAC-4154-428E-8AF8-32D3B75AF899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88C3-AA50-425D-9870-69957585F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4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2AAC-4154-428E-8AF8-32D3B75AF899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88C3-AA50-425D-9870-69957585F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9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42AAC-4154-428E-8AF8-32D3B75AF899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A88C3-AA50-425D-9870-69957585F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5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E07C07E4-387D-423B-AC03-204C47E6CF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7" y="4447854"/>
            <a:ext cx="1924050" cy="42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65F608D-86F6-4E5A-8F3C-6822698D3C8F}"/>
              </a:ext>
            </a:extLst>
          </p:cNvPr>
          <p:cNvSpPr/>
          <p:nvPr/>
        </p:nvSpPr>
        <p:spPr>
          <a:xfrm>
            <a:off x="0" y="21317"/>
            <a:ext cx="6862237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L" sz="3500" b="1" cap="none" spc="0" dirty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Cómo acceder al portal familiar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A11097-9269-4509-9166-743A578AD611}"/>
              </a:ext>
            </a:extLst>
          </p:cNvPr>
          <p:cNvSpPr txBox="1"/>
          <p:nvPr/>
        </p:nvSpPr>
        <p:spPr>
          <a:xfrm>
            <a:off x="3074822" y="689259"/>
            <a:ext cx="352984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 </a:t>
            </a:r>
            <a:r>
              <a:rPr lang="es-CR" sz="1200" dirty="0">
                <a:latin typeface="Arial Narrow" panose="020B0606020202030204" pitchFamily="34" charset="0"/>
              </a:rPr>
              <a:t>El nuevo Portal Familiar del Departamento de Educación de Florida provee un lugar central para los resultados de las evaluaciones de los estudiantes.</a:t>
            </a:r>
          </a:p>
          <a:p>
            <a:endParaRPr lang="es-CR" sz="1200" dirty="0">
              <a:latin typeface="Arial Narrow" panose="020B0606020202030204" pitchFamily="34" charset="0"/>
            </a:endParaRPr>
          </a:p>
          <a:p>
            <a:r>
              <a:rPr lang="es-CR" sz="1200" dirty="0">
                <a:latin typeface="Arial Narrow" panose="020B0606020202030204" pitchFamily="34" charset="0"/>
              </a:rPr>
              <a:t>La página de entrada muestra los resultados </a:t>
            </a:r>
          </a:p>
          <a:p>
            <a:r>
              <a:rPr lang="es-CR" sz="1200" dirty="0">
                <a:latin typeface="Arial Narrow" panose="020B0606020202030204" pitchFamily="34" charset="0"/>
              </a:rPr>
              <a:t>de las evaluaciones de los/las estudiantes en las </a:t>
            </a:r>
            <a:br>
              <a:rPr lang="es-CR" sz="1200" dirty="0">
                <a:latin typeface="Arial Narrow" panose="020B0606020202030204" pitchFamily="34" charset="0"/>
              </a:rPr>
            </a:br>
            <a:r>
              <a:rPr lang="es-CR" sz="1200" dirty="0">
                <a:latin typeface="Arial Narrow" panose="020B0606020202030204" pitchFamily="34" charset="0"/>
              </a:rPr>
              <a:t>Artes del Lenguaje en Inglés (ELA), Matemáticas, Ciencias, y de EOC (Álgebra 1, Geometría, Biología 1, Cívica y/o Historia de EE.UU) que ellos/ellas completaron desde el otoño de 2020 hasta el año escolar presente. </a:t>
            </a:r>
            <a:r>
              <a:rPr lang="es-CR" sz="1600" dirty="0"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7295CFD-9805-4347-A119-6F95A44B0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25" y="905601"/>
            <a:ext cx="2807099" cy="27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0A012013-5992-4A7F-BC19-EBA3A032D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470" y="2606333"/>
            <a:ext cx="3881437" cy="641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C93F385-C6D3-4423-928A-BEFA7D1E4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3066607"/>
            <a:ext cx="288607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F6E2EACC-8896-4BFB-BCB2-32DFF2279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010202">
                  <a:alpha val="30196"/>
                </a:srgbClr>
              </a:clrFrom>
              <a:clrTo>
                <a:srgbClr val="010202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6471"/>
            <a:ext cx="2759869" cy="328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9276A22-FA37-4E8C-9B59-4E62A9EC15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33022" y="6649368"/>
            <a:ext cx="2771775" cy="1885950"/>
          </a:xfrm>
          <a:prstGeom prst="rect">
            <a:avLst/>
          </a:prstGeom>
          <a:ln w="44450">
            <a:solidFill>
              <a:schemeClr val="accent1"/>
            </a:solidFill>
          </a:ln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88C6D347-7CD4-4801-A17D-4321106A5A78}"/>
              </a:ext>
            </a:extLst>
          </p:cNvPr>
          <p:cNvGrpSpPr/>
          <p:nvPr/>
        </p:nvGrpSpPr>
        <p:grpSpPr>
          <a:xfrm>
            <a:off x="74478" y="5549946"/>
            <a:ext cx="3000344" cy="3076347"/>
            <a:chOff x="46587" y="5478728"/>
            <a:chExt cx="3000344" cy="3076347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A3384F5A-D4F1-4683-926F-332F1DB4E8A8}"/>
                </a:ext>
              </a:extLst>
            </p:cNvPr>
            <p:cNvSpPr/>
            <p:nvPr/>
          </p:nvSpPr>
          <p:spPr>
            <a:xfrm>
              <a:off x="46587" y="6196978"/>
              <a:ext cx="3000344" cy="2268299"/>
            </a:xfrm>
            <a:prstGeom prst="roundRect">
              <a:avLst/>
            </a:prstGeom>
            <a:solidFill>
              <a:srgbClr val="F2BD6E"/>
            </a:solidFill>
            <a:ln w="349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03C9D92-379C-4074-B57D-F727E87E6DE5}"/>
                </a:ext>
              </a:extLst>
            </p:cNvPr>
            <p:cNvSpPr txBox="1"/>
            <p:nvPr/>
          </p:nvSpPr>
          <p:spPr>
            <a:xfrm>
              <a:off x="78838" y="6308306"/>
              <a:ext cx="2968093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31775" indent="-231775">
                <a:buAutoNum type="arabicPeriod"/>
              </a:pPr>
              <a:r>
                <a:rPr lang="es-CR" sz="1400" dirty="0">
                  <a:latin typeface="Arial Narrow" panose="020B0606020202030204" pitchFamily="34" charset="0"/>
                </a:rPr>
                <a:t>Muestra los resultados de las evaluaciones de sus hijos desde el Otoño 2020 hasta las más recientes (puntaje de escala, nivel de ejecución y gráfica de barras)</a:t>
              </a:r>
            </a:p>
            <a:p>
              <a:pPr marL="231775" indent="-231775">
                <a:buAutoNum type="arabicPeriod"/>
              </a:pPr>
              <a:r>
                <a:rPr lang="es-CR" sz="1400" dirty="0">
                  <a:latin typeface="Arial Narrow" panose="020B0606020202030204" pitchFamily="34" charset="0"/>
                </a:rPr>
                <a:t>Informes individuales de los puntajes de los/las estudiantes</a:t>
              </a:r>
            </a:p>
            <a:p>
              <a:pPr marL="231775" indent="-231775">
                <a:buAutoNum type="arabicPeriod"/>
              </a:pPr>
              <a:r>
                <a:rPr lang="es-CR" sz="1400" dirty="0">
                  <a:latin typeface="Arial Narrow" panose="020B0606020202030204" pitchFamily="34" charset="0"/>
                </a:rPr>
                <a:t>Glosario</a:t>
              </a:r>
            </a:p>
            <a:p>
              <a:pPr marL="231775" indent="-231775">
                <a:buAutoNum type="arabicPeriod"/>
              </a:pPr>
              <a:r>
                <a:rPr lang="es-CR" sz="1400" dirty="0">
                  <a:latin typeface="Arial Narrow" panose="020B0606020202030204" pitchFamily="34" charset="0"/>
                </a:rPr>
                <a:t>Recursos/Preguntas frecuentes</a:t>
              </a:r>
            </a:p>
            <a:p>
              <a:pPr marL="231775" indent="-231775">
                <a:buAutoNum type="arabicPeriod"/>
              </a:pPr>
              <a:endParaRPr lang="en-US" sz="1400" dirty="0">
                <a:latin typeface="Arial Narrow" panose="020B0606020202030204" pitchFamily="34" charset="0"/>
              </a:endParaRP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79D9E7A9-B274-4A69-866B-33CAB1D4F012}"/>
                </a:ext>
              </a:extLst>
            </p:cNvPr>
            <p:cNvSpPr/>
            <p:nvPr/>
          </p:nvSpPr>
          <p:spPr>
            <a:xfrm>
              <a:off x="184318" y="5478728"/>
              <a:ext cx="2609133" cy="70667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sz="1600" b="1" dirty="0">
                  <a:latin typeface="Arial Narrow" panose="020B0606020202030204" pitchFamily="34" charset="0"/>
                </a:rPr>
                <a:t>¿Qué información puedo encontrar en el Portal Familiar?</a:t>
              </a:r>
            </a:p>
          </p:txBody>
        </p:sp>
      </p:grp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42CD778-5006-4419-BE77-AE66FE2C4735}"/>
              </a:ext>
            </a:extLst>
          </p:cNvPr>
          <p:cNvSpPr/>
          <p:nvPr/>
        </p:nvSpPr>
        <p:spPr>
          <a:xfrm>
            <a:off x="2943070" y="3420795"/>
            <a:ext cx="3822370" cy="3017604"/>
          </a:xfrm>
          <a:prstGeom prst="roundRect">
            <a:avLst/>
          </a:prstGeom>
          <a:solidFill>
            <a:srgbClr val="F2BD6E"/>
          </a:solid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37BEB0-92E7-4957-8BB2-9D77E1D4B552}"/>
              </a:ext>
            </a:extLst>
          </p:cNvPr>
          <p:cNvSpPr txBox="1"/>
          <p:nvPr/>
        </p:nvSpPr>
        <p:spPr>
          <a:xfrm>
            <a:off x="2913537" y="3538179"/>
            <a:ext cx="3881437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AutoNum type="arabicPeriod"/>
            </a:pPr>
            <a:r>
              <a:rPr lang="es-CR" sz="1250" dirty="0">
                <a:latin typeface="Arial Narrow" panose="020B0606020202030204" pitchFamily="34" charset="0"/>
              </a:rPr>
              <a:t>Ingrese al lugar Seguro de SCPS  </a:t>
            </a:r>
            <a:r>
              <a:rPr lang="es-CR" sz="1250" dirty="0" err="1">
                <a:latin typeface="Arial Narrow" panose="020B0606020202030204" pitchFamily="34" charset="0"/>
              </a:rPr>
              <a:t>Skyward</a:t>
            </a:r>
            <a:r>
              <a:rPr lang="es-CR" sz="1250" dirty="0">
                <a:latin typeface="Arial Narrow" panose="020B0606020202030204" pitchFamily="34" charset="0"/>
              </a:rPr>
              <a:t> </a:t>
            </a:r>
            <a:r>
              <a:rPr lang="es-CR" sz="1250" dirty="0" err="1">
                <a:latin typeface="Arial Narrow" panose="020B0606020202030204" pitchFamily="34" charset="0"/>
              </a:rPr>
              <a:t>Family</a:t>
            </a:r>
            <a:r>
              <a:rPr lang="es-CR" sz="1250" dirty="0">
                <a:latin typeface="Arial Narrow" panose="020B0606020202030204" pitchFamily="34" charset="0"/>
              </a:rPr>
              <a:t> Access por medio de una computadora (no está disponible en teléfonos o aplicaciones por el momento)</a:t>
            </a:r>
          </a:p>
          <a:p>
            <a:pPr marL="231775" indent="-231775">
              <a:buAutoNum type="arabicPeriod"/>
            </a:pPr>
            <a:r>
              <a:rPr lang="es-CR" sz="1250" dirty="0">
                <a:latin typeface="Arial Narrow" panose="020B0606020202030204" pitchFamily="34" charset="0"/>
              </a:rPr>
              <a:t>En nuestra pagina web principal, haga Clic en </a:t>
            </a:r>
            <a:r>
              <a:rPr lang="es-CR" sz="1250" b="1" dirty="0" err="1">
                <a:latin typeface="Arial Narrow" panose="020B0606020202030204" pitchFamily="34" charset="0"/>
              </a:rPr>
              <a:t>District</a:t>
            </a:r>
            <a:r>
              <a:rPr lang="es-CR" sz="1250" b="1" dirty="0">
                <a:latin typeface="Arial Narrow" panose="020B0606020202030204" pitchFamily="34" charset="0"/>
              </a:rPr>
              <a:t> Links</a:t>
            </a:r>
            <a:r>
              <a:rPr lang="es-CR" sz="1250" dirty="0">
                <a:latin typeface="Arial Narrow" panose="020B0606020202030204" pitchFamily="34" charset="0"/>
              </a:rPr>
              <a:t> en la esquina superior a la derecha. </a:t>
            </a:r>
          </a:p>
          <a:p>
            <a:pPr marL="231775" indent="-231775">
              <a:buAutoNum type="arabicPeriod"/>
            </a:pPr>
            <a:r>
              <a:rPr lang="es-CR" sz="1250" i="1" dirty="0">
                <a:latin typeface="Arial Narrow" panose="020B0606020202030204" pitchFamily="34" charset="0"/>
              </a:rPr>
              <a:t>Haga Clic en </a:t>
            </a:r>
            <a:r>
              <a:rPr lang="es-CR" sz="1250" i="1" u="sng" dirty="0">
                <a:latin typeface="Arial Narrow" panose="020B0606020202030204" pitchFamily="34" charset="0"/>
              </a:rPr>
              <a:t>Florida </a:t>
            </a:r>
            <a:r>
              <a:rPr lang="es-CR" sz="1250" i="1" u="sng" dirty="0" err="1">
                <a:latin typeface="Arial Narrow" panose="020B0606020202030204" pitchFamily="34" charset="0"/>
              </a:rPr>
              <a:t>State</a:t>
            </a:r>
            <a:r>
              <a:rPr lang="es-CR" sz="1250" i="1" u="sng" dirty="0">
                <a:latin typeface="Arial Narrow" panose="020B0606020202030204" pitchFamily="34" charset="0"/>
              </a:rPr>
              <a:t> </a:t>
            </a:r>
            <a:r>
              <a:rPr lang="es-CR" sz="1250" i="1" u="sng" dirty="0" err="1">
                <a:latin typeface="Arial Narrow" panose="020B0606020202030204" pitchFamily="34" charset="0"/>
              </a:rPr>
              <a:t>Assessment</a:t>
            </a:r>
            <a:r>
              <a:rPr lang="es-CR" sz="1250" i="1" u="sng" dirty="0">
                <a:latin typeface="Arial Narrow" panose="020B0606020202030204" pitchFamily="34" charset="0"/>
              </a:rPr>
              <a:t> Portal (Nombre del/la estudiante)- </a:t>
            </a:r>
            <a:r>
              <a:rPr lang="es-CR" sz="1250" i="1" dirty="0">
                <a:latin typeface="Arial Narrow" panose="020B0606020202030204" pitchFamily="34" charset="0"/>
              </a:rPr>
              <a:t>usted será dirigido a los resultados de las evaluaciones de su hijo/a. Nota: Si usted tiene más de un/a hijo/hija entonces tendrá más de un link.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36B28B4-79E0-43EA-BEE0-3805B6B3D303}"/>
              </a:ext>
            </a:extLst>
          </p:cNvPr>
          <p:cNvSpPr/>
          <p:nvPr/>
        </p:nvSpPr>
        <p:spPr>
          <a:xfrm>
            <a:off x="3094940" y="2725853"/>
            <a:ext cx="3433237" cy="58361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700" b="1" dirty="0">
                <a:latin typeface="Arial Narrow" panose="020B0606020202030204" pitchFamily="34" charset="0"/>
              </a:rPr>
              <a:t>¿Cómo tengo acceso al Portal Familiar?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CC5F6FC-99C9-4A8F-A06F-A00A7FDF6257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538" y="8569645"/>
            <a:ext cx="591278" cy="57435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D12E1FA-7AEC-40DF-A059-2A6768F384B1}"/>
              </a:ext>
            </a:extLst>
          </p:cNvPr>
          <p:cNvSpPr txBox="1"/>
          <p:nvPr/>
        </p:nvSpPr>
        <p:spPr>
          <a:xfrm>
            <a:off x="103868" y="4327292"/>
            <a:ext cx="29221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b="1" i="1" dirty="0">
                <a:latin typeface="Arial Narrow" panose="020B0606020202030204" pitchFamily="34" charset="0"/>
              </a:rPr>
              <a:t>Si usted no tiene una cuenta de SCPS </a:t>
            </a:r>
            <a:r>
              <a:rPr lang="es-CR" sz="1600" b="1" i="1" dirty="0" err="1">
                <a:latin typeface="Arial Narrow" panose="020B0606020202030204" pitchFamily="34" charset="0"/>
              </a:rPr>
              <a:t>Skyward</a:t>
            </a:r>
            <a:r>
              <a:rPr lang="es-CR" sz="1600" b="1" i="1" dirty="0">
                <a:latin typeface="Arial Narrow" panose="020B0606020202030204" pitchFamily="34" charset="0"/>
              </a:rPr>
              <a:t> </a:t>
            </a:r>
            <a:r>
              <a:rPr lang="es-CR" sz="1600" b="1" i="1" dirty="0" err="1">
                <a:latin typeface="Arial Narrow" panose="020B0606020202030204" pitchFamily="34" charset="0"/>
              </a:rPr>
              <a:t>Family</a:t>
            </a:r>
            <a:r>
              <a:rPr lang="es-CR" sz="1600" b="1" i="1" dirty="0">
                <a:latin typeface="Arial Narrow" panose="020B0606020202030204" pitchFamily="34" charset="0"/>
              </a:rPr>
              <a:t> Access, favor de comunicarse con la escuela.</a:t>
            </a:r>
            <a:endParaRPr lang="es-CR" sz="1600" b="1" dirty="0">
              <a:latin typeface="Arial Narrow" panose="020B0606020202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EC966A-6ECB-7591-EFE2-52162E863C2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30638" y="5414896"/>
            <a:ext cx="2001677" cy="93941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28890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</TotalTime>
  <Words>274</Words>
  <Application>Microsoft Office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Csonka, Daphne D.</dc:creator>
  <cp:lastModifiedBy>Turner, Daphne C.</cp:lastModifiedBy>
  <cp:revision>19</cp:revision>
  <dcterms:created xsi:type="dcterms:W3CDTF">2022-03-30T16:07:52Z</dcterms:created>
  <dcterms:modified xsi:type="dcterms:W3CDTF">2022-10-26T13:06:45Z</dcterms:modified>
</cp:coreProperties>
</file>